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305" r:id="rId43"/>
    <p:sldId id="298" r:id="rId44"/>
    <p:sldId id="299" r:id="rId45"/>
    <p:sldId id="300" r:id="rId46"/>
    <p:sldId id="301" r:id="rId47"/>
    <p:sldId id="306" r:id="rId48"/>
    <p:sldId id="296" r:id="rId49"/>
    <p:sldId id="25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58" d="100"/>
          <a:sy n="58" d="100"/>
        </p:scale>
        <p:origin x="90" y="16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35355507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1714419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598516" y="1263535"/>
            <a:ext cx="2261062" cy="3970318"/>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16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16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18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18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18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18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0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dirty="0">
                <a:solidFill>
                  <a:schemeClr val="bg1"/>
                </a:solidFill>
                <a:latin typeface="Times New Roman"/>
                <a:ea typeface="Times New Roman"/>
                <a:cs typeface="Times New Roman"/>
                <a:sym typeface="Times New Roman"/>
              </a:rPr>
              <a:t>Prof. MD </a:t>
            </a:r>
            <a:r>
              <a:rPr lang="en-US" dirty="0" err="1">
                <a:solidFill>
                  <a:schemeClr val="bg1"/>
                </a:solidFill>
                <a:latin typeface="Times New Roman"/>
                <a:ea typeface="Times New Roman"/>
                <a:cs typeface="Times New Roman"/>
                <a:sym typeface="Times New Roman"/>
              </a:rPr>
              <a:t>Shaad</a:t>
            </a:r>
            <a:r>
              <a:rPr lang="en-US"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000" dirty="0">
              <a:solidFill>
                <a:schemeClr val="bg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14</a:t>
            </a:r>
            <a:endParaRPr sz="2933" b="1">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5</a:t>
            </a:r>
            <a:endParaRPr sz="2933" b="1">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6</a:t>
            </a:r>
            <a:endParaRPr sz="2933" b="1">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4</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06/15/2023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1</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05/25/2023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5</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06/22/2023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6</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06/29/2023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dirty="0">
                <a:solidFill>
                  <a:schemeClr val="dk1"/>
                </a:solidFill>
                <a:latin typeface="Times New Roman"/>
                <a:ea typeface="Times New Roman"/>
                <a:cs typeface="Times New Roman"/>
                <a:sym typeface="Times New Roman"/>
              </a:rPr>
              <a:t>Weekly Report 7</a:t>
            </a:r>
            <a:endParaRPr sz="2933" b="1" dirty="0">
              <a:solidFill>
                <a:schemeClr val="dk1"/>
              </a:solidFill>
              <a:latin typeface="Lobster"/>
              <a:ea typeface="Lobster"/>
              <a:cs typeface="Lobster"/>
              <a:sym typeface="Lobster"/>
            </a:endParaRPr>
          </a:p>
          <a:p>
            <a:pPr algn="ctr">
              <a:buClr>
                <a:srgbClr val="D313AA"/>
              </a:buClr>
              <a:buSzPts val="3600"/>
            </a:pPr>
            <a:endParaRPr sz="3733" b="1" dirty="0">
              <a:solidFill>
                <a:schemeClr val="dk1"/>
              </a:solidFill>
              <a:latin typeface="Times New Roman"/>
              <a:ea typeface="Times New Roman"/>
              <a:cs typeface="Times New Roman"/>
              <a:sym typeface="Times New Roman"/>
            </a:endParaRPr>
          </a:p>
          <a:p>
            <a:pPr algn="ctr">
              <a:buClr>
                <a:srgbClr val="D313AA"/>
              </a:buClr>
              <a:buSzPts val="3600"/>
            </a:pPr>
            <a:r>
              <a:rPr lang="fa-IR" sz="3733" b="1" dirty="0">
                <a:solidFill>
                  <a:schemeClr val="dk1"/>
                </a:solidFill>
                <a:latin typeface="Times New Roman"/>
                <a:ea typeface="Times New Roman"/>
                <a:cs typeface="Times New Roman"/>
                <a:sym typeface="Times New Roman"/>
              </a:rPr>
              <a:t>07/06/2023</a:t>
            </a:r>
            <a:endParaRPr sz="3733" b="1" dirty="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9</a:t>
            </a:r>
            <a:endParaRPr sz="2933" b="1">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dirty="0">
                <a:solidFill>
                  <a:schemeClr val="dk1"/>
                </a:solidFill>
                <a:latin typeface="Times New Roman"/>
                <a:ea typeface="Times New Roman"/>
                <a:cs typeface="Times New Roman"/>
                <a:sym typeface="Times New Roman"/>
              </a:rPr>
              <a:t>Weekly Report 8</a:t>
            </a:r>
            <a:endParaRPr sz="2933" b="1" dirty="0">
              <a:solidFill>
                <a:schemeClr val="dk1"/>
              </a:solidFill>
              <a:latin typeface="Lobster"/>
              <a:ea typeface="Lobster"/>
              <a:cs typeface="Lobster"/>
              <a:sym typeface="Lobster"/>
            </a:endParaRPr>
          </a:p>
          <a:p>
            <a:pPr algn="ctr">
              <a:buClr>
                <a:srgbClr val="D313AA"/>
              </a:buClr>
              <a:buSzPts val="3600"/>
            </a:pPr>
            <a:endParaRPr sz="3733" b="1" dirty="0">
              <a:solidFill>
                <a:schemeClr val="dk1"/>
              </a:solidFill>
              <a:latin typeface="Times New Roman"/>
              <a:ea typeface="Times New Roman"/>
              <a:cs typeface="Times New Roman"/>
              <a:sym typeface="Times New Roman"/>
            </a:endParaRPr>
          </a:p>
          <a:p>
            <a:pPr algn="ctr">
              <a:buClr>
                <a:srgbClr val="D313AA"/>
              </a:buClr>
              <a:buSzPts val="3600"/>
            </a:pPr>
            <a:r>
              <a:rPr lang="fa-IR" sz="3733" b="1" dirty="0">
                <a:solidFill>
                  <a:schemeClr val="dk1"/>
                </a:solidFill>
                <a:latin typeface="Times New Roman"/>
                <a:ea typeface="Times New Roman"/>
                <a:cs typeface="Times New Roman"/>
                <a:sym typeface="Times New Roman"/>
              </a:rPr>
              <a:t>07/13/2023</a:t>
            </a:r>
            <a:endParaRPr sz="3733"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2677656"/>
          </a:xfrm>
          <a:prstGeom prst="rect">
            <a:avLst/>
          </a:prstGeom>
          <a:noFill/>
        </p:spPr>
        <p:txBody>
          <a:bodyPr wrap="square" rtlCol="0">
            <a:spAutoFit/>
          </a:bodyPr>
          <a:lstStyle/>
          <a:p>
            <a:r>
              <a:rPr lang="en-US" sz="2400" dirty="0"/>
              <a:t>Dealing with missing values:</a:t>
            </a:r>
          </a:p>
          <a:p>
            <a:pPr marL="380990" indent="-380990">
              <a:buFont typeface="Arial" panose="020B0604020202020204" pitchFamily="34" charset="0"/>
              <a:buChar char="•"/>
            </a:pPr>
            <a:r>
              <a:rPr lang="en-US" sz="2400" dirty="0"/>
              <a:t>Drop</a:t>
            </a:r>
          </a:p>
          <a:p>
            <a:pPr marL="380990" indent="-380990">
              <a:buFont typeface="Arial" panose="020B0604020202020204" pitchFamily="34" charset="0"/>
              <a:buChar char="•"/>
            </a:pPr>
            <a:r>
              <a:rPr lang="en-US" sz="2400" dirty="0"/>
              <a:t>Fill</a:t>
            </a:r>
          </a:p>
          <a:p>
            <a:pPr marL="838190" lvl="1" indent="-380990">
              <a:buFont typeface="Arial" panose="020B0604020202020204" pitchFamily="34" charset="0"/>
              <a:buChar char="•"/>
            </a:pPr>
            <a:r>
              <a:rPr lang="en-US" sz="2400" dirty="0" err="1"/>
              <a:t>aaa</a:t>
            </a:r>
            <a:endParaRPr lang="en-US" sz="2400" dirty="0"/>
          </a:p>
          <a:p>
            <a:r>
              <a:rPr lang="en-US" sz="2400" dirty="0"/>
              <a:t>	</a:t>
            </a:r>
            <a:r>
              <a:rPr lang="en-US" sz="2400" dirty="0" err="1"/>
              <a:t>aaa</a:t>
            </a:r>
            <a:endParaRPr lang="en-US" sz="2400" dirty="0"/>
          </a:p>
          <a:p>
            <a:pPr lvl="7"/>
            <a:endParaRPr lang="en-US" sz="2400" dirty="0"/>
          </a:p>
          <a:p>
            <a:pPr lvl="1"/>
            <a:endParaRPr 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8424279" y="921869"/>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10917741" y="5521796"/>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Google Shape;427;p48">
            <a:extLst>
              <a:ext uri="{FF2B5EF4-FFF2-40B4-BE49-F238E27FC236}">
                <a16:creationId xmlns:a16="http://schemas.microsoft.com/office/drawing/2014/main" id="{6AFBC7C8-6F7E-0F1A-0E37-83FA15E5A6DD}"/>
              </a:ext>
            </a:extLst>
          </p:cNvPr>
          <p:cNvSpPr/>
          <p:nvPr/>
        </p:nvSpPr>
        <p:spPr>
          <a:xfrm>
            <a:off x="3689064" y="2314019"/>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7" name="Google Shape;427;p48">
            <a:extLst>
              <a:ext uri="{FF2B5EF4-FFF2-40B4-BE49-F238E27FC236}">
                <a16:creationId xmlns:a16="http://schemas.microsoft.com/office/drawing/2014/main" id="{A3C035B5-6F20-29C0-D6BF-2A2EEBCAE8D8}"/>
              </a:ext>
            </a:extLst>
          </p:cNvPr>
          <p:cNvSpPr/>
          <p:nvPr/>
        </p:nvSpPr>
        <p:spPr>
          <a:xfrm>
            <a:off x="143331" y="3239323"/>
            <a:ext cx="2979395" cy="6621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Dealing with missing value</a:t>
            </a:r>
          </a:p>
        </p:txBody>
      </p:sp>
      <p:sp>
        <p:nvSpPr>
          <p:cNvPr id="8" name="Google Shape;427;p48">
            <a:extLst>
              <a:ext uri="{FF2B5EF4-FFF2-40B4-BE49-F238E27FC236}">
                <a16:creationId xmlns:a16="http://schemas.microsoft.com/office/drawing/2014/main" id="{C94179B8-4E9E-F6DC-6614-DA23F687720C}"/>
              </a:ext>
            </a:extLst>
          </p:cNvPr>
          <p:cNvSpPr/>
          <p:nvPr/>
        </p:nvSpPr>
        <p:spPr>
          <a:xfrm>
            <a:off x="3689064" y="4301771"/>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2. Filling missing values</a:t>
            </a:r>
          </a:p>
        </p:txBody>
      </p:sp>
      <p:cxnSp>
        <p:nvCxnSpPr>
          <p:cNvPr id="10" name="Connector: Curved 9">
            <a:extLst>
              <a:ext uri="{FF2B5EF4-FFF2-40B4-BE49-F238E27FC236}">
                <a16:creationId xmlns:a16="http://schemas.microsoft.com/office/drawing/2014/main" id="{16FD396A-8F45-9B37-6FD3-8C0044F0B582}"/>
              </a:ext>
            </a:extLst>
          </p:cNvPr>
          <p:cNvCxnSpPr>
            <a:cxnSpLocks/>
          </p:cNvCxnSpPr>
          <p:nvPr/>
        </p:nvCxnSpPr>
        <p:spPr>
          <a:xfrm rot="5400000" flipH="1" flipV="1">
            <a:off x="3095196" y="2676918"/>
            <a:ext cx="582069" cy="542740"/>
          </a:xfrm>
          <a:prstGeom prst="curvedConnector3">
            <a:avLst>
              <a:gd name="adj1" fmla="val 1067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4783A352-3465-351F-384B-6128CB4E404F}"/>
              </a:ext>
            </a:extLst>
          </p:cNvPr>
          <p:cNvCxnSpPr>
            <a:cxnSpLocks/>
          </p:cNvCxnSpPr>
          <p:nvPr/>
        </p:nvCxnSpPr>
        <p:spPr>
          <a:xfrm rot="16200000" flipH="1">
            <a:off x="3080654" y="3963586"/>
            <a:ext cx="630825" cy="523077"/>
          </a:xfrm>
          <a:prstGeom prst="curvedConnector3">
            <a:avLst>
              <a:gd name="adj1" fmla="val 10237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637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a:t>
            </a:r>
            <a:endParaRPr sz="2933" b="1" dirty="0">
              <a:solidFill>
                <a:srgbClr val="3530F4"/>
              </a:solidFill>
              <a:latin typeface="Lobster"/>
              <a:ea typeface="Lobster"/>
              <a:cs typeface="Lobster"/>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Filling missing values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sp>
        <p:nvSpPr>
          <p:cNvPr id="5" name="TextBox 4">
            <a:extLst>
              <a:ext uri="{FF2B5EF4-FFF2-40B4-BE49-F238E27FC236}">
                <a16:creationId xmlns:a16="http://schemas.microsoft.com/office/drawing/2014/main" id="{CB7C40D3-2B13-DC97-12C2-03B2FC790F6F}"/>
              </a:ext>
            </a:extLst>
          </p:cNvPr>
          <p:cNvSpPr txBox="1"/>
          <p:nvPr/>
        </p:nvSpPr>
        <p:spPr>
          <a:xfrm>
            <a:off x="271369" y="1239768"/>
            <a:ext cx="8192239" cy="4338495"/>
          </a:xfrm>
          <a:prstGeom prst="rect">
            <a:avLst/>
          </a:prstGeom>
          <a:noFill/>
        </p:spPr>
        <p:txBody>
          <a:bodyPr wrap="square">
            <a:spAutoFit/>
          </a:bodyPr>
          <a:lstStyle/>
          <a:p>
            <a:pPr algn="l">
              <a:lnSpc>
                <a:spcPct val="150000"/>
              </a:lnSpc>
            </a:pPr>
            <a:r>
              <a:rPr lang="en-US" sz="2667" dirty="0"/>
              <a:t>Fill NAs with:</a:t>
            </a:r>
            <a:br>
              <a:rPr lang="en-US" sz="2667" dirty="0"/>
            </a:br>
            <a:endParaRPr lang="en-US" sz="2667" dirty="0"/>
          </a:p>
          <a:p>
            <a:pPr marL="990575" lvl="1" indent="-380990">
              <a:lnSpc>
                <a:spcPct val="150000"/>
              </a:lnSpc>
              <a:buFont typeface="Arial" panose="020B0604020202020204" pitchFamily="34" charset="0"/>
              <a:buChar char="•"/>
            </a:pPr>
            <a:r>
              <a:rPr lang="en-US" sz="2667" dirty="0"/>
              <a:t>Mean</a:t>
            </a:r>
          </a:p>
          <a:p>
            <a:pPr marL="990575" lvl="1" indent="-380990">
              <a:lnSpc>
                <a:spcPct val="150000"/>
              </a:lnSpc>
              <a:buFont typeface="Arial" panose="020B0604020202020204" pitchFamily="34" charset="0"/>
              <a:buChar char="•"/>
            </a:pPr>
            <a:r>
              <a:rPr lang="en-US" sz="2667" dirty="0"/>
              <a:t>Median</a:t>
            </a:r>
          </a:p>
          <a:p>
            <a:pPr marL="990575" lvl="1" indent="-380990">
              <a:lnSpc>
                <a:spcPct val="150000"/>
              </a:lnSpc>
              <a:buFont typeface="Arial" panose="020B0604020202020204" pitchFamily="34" charset="0"/>
              <a:buChar char="•"/>
            </a:pPr>
            <a:r>
              <a:rPr lang="en-US" sz="2667" dirty="0"/>
              <a:t>Mode</a:t>
            </a:r>
          </a:p>
          <a:p>
            <a:pPr marL="990575" lvl="1" indent="-380990">
              <a:lnSpc>
                <a:spcPct val="150000"/>
              </a:lnSpc>
              <a:buFont typeface="Arial" panose="020B0604020202020204" pitchFamily="34" charset="0"/>
              <a:buChar char="•"/>
            </a:pPr>
            <a:r>
              <a:rPr lang="en-US" sz="2667" dirty="0"/>
              <a:t>constant number or string, like 0 or 'unknown'</a:t>
            </a:r>
          </a:p>
          <a:p>
            <a:pPr marL="990575" lvl="1" indent="-380990">
              <a:lnSpc>
                <a:spcPct val="150000"/>
              </a:lnSpc>
              <a:buFont typeface="Arial" panose="020B0604020202020204" pitchFamily="34" charset="0"/>
              <a:buChar char="•"/>
            </a:pPr>
            <a:r>
              <a:rPr lang="en-US" sz="2667" dirty="0"/>
              <a:t>Miss Forest</a:t>
            </a:r>
          </a:p>
        </p:txBody>
      </p:sp>
    </p:spTree>
    <p:extLst>
      <p:ext uri="{BB962C8B-B14F-4D97-AF65-F5344CB8AC3E}">
        <p14:creationId xmlns:p14="http://schemas.microsoft.com/office/powerpoint/2010/main" val="3344055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aaa</a:t>
            </a:r>
            <a:endParaRPr sz="2933" b="1">
              <a:solidFill>
                <a:srgbClr val="3530F4"/>
              </a:solidFill>
              <a:latin typeface="Lobster"/>
              <a:ea typeface="Lobster"/>
              <a:cs typeface="Lobster"/>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57301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aaa</a:t>
            </a:r>
            <a:endParaRPr sz="2933" b="1">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4762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4482800" y="2793013"/>
            <a:ext cx="3226400" cy="1271974"/>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en-US" sz="2933" b="1" dirty="0">
                <a:solidFill>
                  <a:schemeClr val="dk1"/>
                </a:solidFill>
                <a:latin typeface="Times New Roman"/>
                <a:ea typeface="Times New Roman"/>
                <a:cs typeface="Times New Roman"/>
                <a:sym typeface="Times New Roman"/>
              </a:rPr>
              <a:t>Archive</a:t>
            </a:r>
            <a:endParaRPr sz="2933" b="1" dirty="0">
              <a:solidFill>
                <a:schemeClr val="dk1"/>
              </a:solidFill>
              <a:latin typeface="Lobster"/>
              <a:ea typeface="Lobster"/>
              <a:cs typeface="Lobster"/>
              <a:sym typeface="Lobster"/>
            </a:endParaRPr>
          </a:p>
          <a:p>
            <a:pPr algn="ctr">
              <a:buClr>
                <a:srgbClr val="D313AA"/>
              </a:buClr>
              <a:buSzPts val="3600"/>
            </a:pPr>
            <a:endParaRPr sz="3733"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35016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8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2</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06/01/2023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3</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06/07/2023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1204</Words>
  <Application>Microsoft Office PowerPoint</Application>
  <PresentationFormat>Widescreen</PresentationFormat>
  <Paragraphs>267</Paragraphs>
  <Slides>49</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Dealing with missing value</vt:lpstr>
      <vt:lpstr>Dropping missing values</vt:lpstr>
      <vt:lpstr>Filling missing values</vt:lpstr>
      <vt:lpstr>aaa</vt:lpstr>
      <vt:lpstr>aaa</vt:lpstr>
      <vt:lpstr>PowerPoint Presentation</vt:lpstr>
      <vt:lpstr>Big picture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2</cp:revision>
  <dcterms:created xsi:type="dcterms:W3CDTF">2023-07-12T20:54:41Z</dcterms:created>
  <dcterms:modified xsi:type="dcterms:W3CDTF">2023-07-12T21:18:40Z</dcterms:modified>
</cp:coreProperties>
</file>